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细节理解题。根据第三段中的</a:t>
            </a:r>
            <a:r>
              <a:rPr lang="en-US" altLang="zh-CN" b="1">
                <a:solidFill>
                  <a:srgbClr val="FF0000"/>
                </a:solidFill>
                <a:cs typeface="Times New Roman"/>
              </a:rPr>
              <a:t>“This is one of the homes of the British Royal family.”</a:t>
            </a:r>
            <a:r>
              <a:rPr lang="zh-CN" altLang="zh-CN" b="1">
                <a:solidFill>
                  <a:srgbClr val="FF0000"/>
                </a:solidFill>
                <a:cs typeface="Times New Roman"/>
              </a:rPr>
              <a:t>可知，温莎城堡是英国皇室的住所之一。故选</a:t>
            </a:r>
            <a:r>
              <a:rPr lang="en-US" altLang="zh-CN" b="1">
                <a:solidFill>
                  <a:srgbClr val="FF0000"/>
                </a:solidFill>
                <a:cs typeface="Times New Roman"/>
              </a:rPr>
              <a:t>C</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3302725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47727"/>
          </a:xfrm>
        </p:spPr>
        <p:txBody>
          <a:bodyPr/>
          <a:lstStyle/>
          <a:p>
            <a:pPr hangingPunct="0">
              <a:spcAft>
                <a:spcPts val="0"/>
              </a:spcAft>
            </a:pP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 about Neuschwanstein Castle</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was named after a swan.</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was built in the 18th century.</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King Ludwig Ⅱ of Bavaria lived in this castle before he died.</a:t>
            </a:r>
            <a:endParaRPr lang="zh-CN"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It might be the model for the castle in the film </a:t>
            </a:r>
            <a:r>
              <a:rPr lang="en-US" altLang="zh-CN" sz="35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Sleeping</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Beauty</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1107604" y="929511"/>
            <a:ext cx="518091" cy="646331"/>
          </a:xfrm>
          <a:prstGeom prst="rect">
            <a:avLst/>
          </a:prstGeom>
          <a:noFill/>
        </p:spPr>
        <p:txBody>
          <a:bodyPr wrap="none" rtlCol="0">
            <a:spAutoFit/>
          </a:bodyPr>
          <a:lstStyle/>
          <a:p>
            <a:pPr algn="ctr"/>
            <a:r>
              <a:rPr lang="en-US" altLang="zh-CN" sz="3600" smtClean="0">
                <a:latin typeface="Times New Roman"/>
                <a:ea typeface="宋体"/>
              </a:rPr>
              <a:t>D</a:t>
            </a:r>
            <a:endParaRPr lang="zh-CN" altLang="en-US" sz="3600"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89792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细节理解题。根据第四段中的</a:t>
            </a:r>
            <a:r>
              <a:rPr lang="en-US" altLang="zh-CN" b="1">
                <a:solidFill>
                  <a:srgbClr val="FF0000"/>
                </a:solidFill>
                <a:cs typeface="Times New Roman"/>
              </a:rPr>
              <a:t>“The castle was said to be the model for</a:t>
            </a:r>
            <a:r>
              <a:rPr lang="zh-CN" altLang="zh-CN" b="1">
                <a:solidFill>
                  <a:srgbClr val="FF0000"/>
                </a:solidFill>
                <a:cs typeface="Times New Roman"/>
              </a:rPr>
              <a:t>（</a:t>
            </a:r>
            <a:r>
              <a:rPr lang="en-US" altLang="zh-CN" b="1">
                <a:solidFill>
                  <a:srgbClr val="FF0000"/>
                </a:solidFill>
                <a:latin typeface="宋体"/>
                <a:cs typeface="Times New Roman"/>
              </a:rPr>
              <a:t>……</a:t>
            </a:r>
            <a:r>
              <a:rPr lang="zh-CN" altLang="zh-CN" b="1">
                <a:solidFill>
                  <a:srgbClr val="FF0000"/>
                </a:solidFill>
                <a:ea typeface="楷体"/>
                <a:cs typeface="Times New Roman"/>
              </a:rPr>
              <a:t>的原型</a:t>
            </a:r>
            <a:r>
              <a:rPr lang="zh-CN" altLang="zh-CN" b="1">
                <a:solidFill>
                  <a:srgbClr val="FF0000"/>
                </a:solidFill>
                <a:cs typeface="Times New Roman"/>
              </a:rPr>
              <a:t>）</a:t>
            </a:r>
            <a:r>
              <a:rPr lang="en-US" altLang="zh-CN" b="1">
                <a:solidFill>
                  <a:srgbClr val="FF0000"/>
                </a:solidFill>
                <a:cs typeface="Times New Roman"/>
              </a:rPr>
              <a:t> the one in the Disney film </a:t>
            </a:r>
            <a:r>
              <a:rPr lang="en-US" altLang="zh-CN" b="1" i="1">
                <a:solidFill>
                  <a:srgbClr val="FF0000"/>
                </a:solidFill>
                <a:cs typeface="Times New Roman"/>
              </a:rPr>
              <a:t>Sleeping</a:t>
            </a:r>
            <a:r>
              <a:rPr lang="en-US" altLang="zh-CN" b="1">
                <a:solidFill>
                  <a:srgbClr val="FF0000"/>
                </a:solidFill>
                <a:cs typeface="Times New Roman"/>
              </a:rPr>
              <a:t> </a:t>
            </a:r>
            <a:r>
              <a:rPr lang="en-US" altLang="zh-CN" b="1" i="1">
                <a:solidFill>
                  <a:srgbClr val="FF0000"/>
                </a:solidFill>
                <a:cs typeface="Times New Roman"/>
              </a:rPr>
              <a:t>Beauty</a:t>
            </a:r>
            <a:r>
              <a:rPr lang="en-US" altLang="zh-CN" b="1">
                <a:solidFill>
                  <a:srgbClr val="FF0000"/>
                </a:solidFill>
                <a:cs typeface="Times New Roman"/>
              </a:rPr>
              <a:t>.”</a:t>
            </a:r>
            <a:r>
              <a:rPr lang="zh-CN" altLang="zh-CN" b="1">
                <a:solidFill>
                  <a:srgbClr val="FF0000"/>
                </a:solidFill>
                <a:cs typeface="Times New Roman"/>
              </a:rPr>
              <a:t>可知，新天鹅城堡据说是电影《睡美人》中城堡的原型。故选</a:t>
            </a:r>
            <a:r>
              <a:rPr lang="en-US" altLang="zh-CN" b="1">
                <a:solidFill>
                  <a:srgbClr val="FF0000"/>
                </a:solidFill>
                <a:cs typeface="Times New Roman"/>
              </a:rPr>
              <a:t>D</a:t>
            </a:r>
            <a:r>
              <a:rPr lang="zh-CN" altLang="zh-CN" b="1">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2409208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name of Frankenstein Castle came from </a:t>
            </a:r>
            <a:r>
              <a:rPr lang="zh-CN" altLang="zh-CN"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location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Mary Shelly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novel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Frankenstein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Reiz von Breuberg’s new name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906120" y="927770"/>
            <a:ext cx="518091" cy="646331"/>
          </a:xfrm>
          <a:prstGeom prst="rect">
            <a:avLst/>
          </a:prstGeom>
          <a:noFill/>
        </p:spPr>
        <p:txBody>
          <a:bodyPr wrap="none" rtlCol="0">
            <a:spAutoFit/>
          </a:bodyPr>
          <a:lstStyle/>
          <a:p>
            <a:pPr algn="ctr"/>
            <a:r>
              <a:rPr lang="en-US" altLang="zh-CN" sz="3600" smtClean="0">
                <a:latin typeface="Times New Roman"/>
                <a:ea typeface="宋体"/>
              </a:rPr>
              <a:t>D</a:t>
            </a:r>
            <a:endParaRPr lang="zh-CN" altLang="en-US" sz="3600"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691785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细节理解题。根据第五段中的</a:t>
            </a:r>
            <a:r>
              <a:rPr lang="en-US" altLang="zh-CN" b="1">
                <a:solidFill>
                  <a:srgbClr val="FF0000"/>
                </a:solidFill>
                <a:cs typeface="Times New Roman"/>
              </a:rPr>
              <a:t>“Reiz von Breuberg changed his name to Frankenstein in the early part of the 13th century, and this is why people called it Frankenstein Castle.”</a:t>
            </a:r>
            <a:r>
              <a:rPr lang="zh-CN" altLang="zh-CN" b="1">
                <a:solidFill>
                  <a:srgbClr val="FF0000"/>
                </a:solidFill>
                <a:cs typeface="Times New Roman"/>
              </a:rPr>
              <a:t>可知，弗兰肯斯坦城堡的名字来源于雷茨的新名字。故选</a:t>
            </a:r>
            <a:r>
              <a:rPr lang="en-US" altLang="zh-CN" b="1">
                <a:solidFill>
                  <a:srgbClr val="FF0000"/>
                </a:solidFill>
                <a:cs typeface="Times New Roman"/>
              </a:rPr>
              <a:t>D</a:t>
            </a:r>
            <a:r>
              <a:rPr lang="zh-CN" altLang="zh-CN" b="1">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3351589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one has the longest history among the four castles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Leeds Castle.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Windsor Castle.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Neuschwanstein Castle.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Frankenstein Castle.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1129953" y="908720"/>
            <a:ext cx="492443" cy="646331"/>
          </a:xfrm>
          <a:prstGeom prst="rect">
            <a:avLst/>
          </a:prstGeom>
          <a:noFill/>
        </p:spPr>
        <p:txBody>
          <a:bodyPr wrap="none" rtlCol="0">
            <a:spAutoFit/>
          </a:bodyPr>
          <a:lstStyle/>
          <a:p>
            <a:pPr algn="ctr"/>
            <a:r>
              <a:rPr lang="en-US" altLang="zh-CN" sz="3600" smtClean="0">
                <a:latin typeface="Times New Roman"/>
                <a:ea typeface="宋体"/>
              </a:rPr>
              <a:t>B</a:t>
            </a:r>
            <a:endParaRPr lang="zh-CN" altLang="en-US" sz="3600"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129374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5809732"/>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a:t>
            </a:r>
            <a:r>
              <a:rPr lang="en-US" altLang="zh-CN" b="1">
                <a:solidFill>
                  <a:srgbClr val="FF0000"/>
                </a:solidFill>
                <a:cs typeface="Times New Roman"/>
              </a:rPr>
              <a:t>“England’s most famous king, Henry Ⅶ</a:t>
            </a:r>
            <a:r>
              <a:rPr lang="zh-CN" altLang="zh-CN" b="1">
                <a:solidFill>
                  <a:srgbClr val="FF0000"/>
                </a:solidFill>
                <a:cs typeface="Times New Roman"/>
              </a:rPr>
              <a:t>，</a:t>
            </a:r>
            <a:r>
              <a:rPr lang="en-US" altLang="zh-CN" b="1">
                <a:solidFill>
                  <a:srgbClr val="FF0000"/>
                </a:solidFill>
                <a:cs typeface="Times New Roman"/>
              </a:rPr>
              <a:t> built many parts of the castle, including a wonderful hall in 1517.”</a:t>
            </a:r>
            <a:r>
              <a:rPr lang="zh-CN" altLang="zh-CN" b="1">
                <a:solidFill>
                  <a:srgbClr val="FF0000"/>
                </a:solidFill>
                <a:cs typeface="Times New Roman"/>
              </a:rPr>
              <a:t>可知，利兹城堡建于</a:t>
            </a:r>
            <a:r>
              <a:rPr lang="en-US" altLang="zh-CN" b="1">
                <a:solidFill>
                  <a:srgbClr val="FF0000"/>
                </a:solidFill>
                <a:cs typeface="Times New Roman"/>
              </a:rPr>
              <a:t>1517</a:t>
            </a:r>
            <a:r>
              <a:rPr lang="zh-CN" altLang="zh-CN" b="1">
                <a:solidFill>
                  <a:srgbClr val="FF0000"/>
                </a:solidFill>
                <a:cs typeface="Times New Roman"/>
              </a:rPr>
              <a:t>年；根据</a:t>
            </a:r>
            <a:r>
              <a:rPr lang="en-US" altLang="zh-CN" b="1">
                <a:solidFill>
                  <a:srgbClr val="FF0000"/>
                </a:solidFill>
                <a:cs typeface="Times New Roman"/>
              </a:rPr>
              <a:t>“William the Conqueror built it soon after his arrival in England in 1066. ”</a:t>
            </a:r>
            <a:r>
              <a:rPr lang="zh-CN" altLang="zh-CN" b="1">
                <a:solidFill>
                  <a:srgbClr val="FF0000"/>
                </a:solidFill>
                <a:cs typeface="Times New Roman"/>
              </a:rPr>
              <a:t>可知，温莎城堡建于</a:t>
            </a:r>
            <a:r>
              <a:rPr lang="en-US" altLang="zh-CN" b="1">
                <a:solidFill>
                  <a:srgbClr val="FF0000"/>
                </a:solidFill>
                <a:cs typeface="Times New Roman"/>
              </a:rPr>
              <a:t>1066</a:t>
            </a:r>
            <a:r>
              <a:rPr lang="zh-CN" altLang="zh-CN" b="1">
                <a:solidFill>
                  <a:srgbClr val="FF0000"/>
                </a:solidFill>
                <a:cs typeface="Times New Roman"/>
              </a:rPr>
              <a:t>年；根据</a:t>
            </a:r>
            <a:r>
              <a:rPr lang="en-US" altLang="zh-CN" b="1">
                <a:solidFill>
                  <a:srgbClr val="FF0000"/>
                </a:solidFill>
                <a:cs typeface="Times New Roman"/>
              </a:rPr>
              <a:t>“This palace was built for King Ludwig Ⅱ of Bavaria in the 19th century, but he died before it was finished</a:t>
            </a:r>
            <a:r>
              <a:rPr lang="en-US" altLang="zh-CN" b="1" smtClean="0">
                <a:solidFill>
                  <a:srgbClr val="FF0000"/>
                </a:solidFill>
                <a:cs typeface="Times New Roman"/>
              </a:rPr>
              <a:t>. ”</a:t>
            </a:r>
            <a:endParaRPr lang="zh-CN" altLang="zh-CN" sz="900">
              <a:solidFill>
                <a:srgbClr val="000000"/>
              </a:solidFill>
              <a:cs typeface="Times New Roman"/>
            </a:endParaRPr>
          </a:p>
        </p:txBody>
      </p:sp>
    </p:spTree>
    <p:extLst>
      <p:ext uri="{BB962C8B-B14F-4D97-AF65-F5344CB8AC3E}">
        <p14:creationId xmlns:p14="http://schemas.microsoft.com/office/powerpoint/2010/main" val="2697931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b="1" smtClean="0">
                <a:solidFill>
                  <a:srgbClr val="FF0000"/>
                </a:solidFill>
                <a:cs typeface="Times New Roman"/>
              </a:rPr>
              <a:t>可知</a:t>
            </a:r>
            <a:r>
              <a:rPr lang="zh-CN" altLang="zh-CN" b="1">
                <a:solidFill>
                  <a:srgbClr val="FF0000"/>
                </a:solidFill>
                <a:cs typeface="Times New Roman"/>
              </a:rPr>
              <a:t>，新天鹅堡建于</a:t>
            </a:r>
            <a:r>
              <a:rPr lang="en-US" altLang="zh-CN" b="1">
                <a:solidFill>
                  <a:srgbClr val="FF0000"/>
                </a:solidFill>
                <a:cs typeface="Times New Roman"/>
              </a:rPr>
              <a:t>19</a:t>
            </a:r>
            <a:r>
              <a:rPr lang="zh-CN" altLang="zh-CN" b="1">
                <a:solidFill>
                  <a:srgbClr val="FF0000"/>
                </a:solidFill>
                <a:cs typeface="Times New Roman"/>
              </a:rPr>
              <a:t>世纪；根据</a:t>
            </a:r>
            <a:r>
              <a:rPr lang="en-US" altLang="zh-CN" b="1">
                <a:solidFill>
                  <a:srgbClr val="FF0000"/>
                </a:solidFill>
                <a:cs typeface="Times New Roman"/>
              </a:rPr>
              <a:t>“Reiz von Breuberg built the original castle in the early part of the 13th century.”</a:t>
            </a:r>
            <a:r>
              <a:rPr lang="zh-CN" altLang="zh-CN" b="1">
                <a:solidFill>
                  <a:srgbClr val="FF0000"/>
                </a:solidFill>
                <a:cs typeface="Times New Roman"/>
              </a:rPr>
              <a:t>可知，弗兰肯斯坦城堡建于</a:t>
            </a:r>
            <a:r>
              <a:rPr lang="en-US" altLang="zh-CN" b="1">
                <a:solidFill>
                  <a:srgbClr val="FF0000"/>
                </a:solidFill>
                <a:cs typeface="Times New Roman"/>
              </a:rPr>
              <a:t>13</a:t>
            </a:r>
            <a:r>
              <a:rPr lang="zh-CN" altLang="zh-CN" b="1">
                <a:solidFill>
                  <a:srgbClr val="FF0000"/>
                </a:solidFill>
                <a:cs typeface="Times New Roman"/>
              </a:rPr>
              <a:t>世纪。因此温莎城堡历史最悠久。故选</a:t>
            </a:r>
            <a:r>
              <a:rPr lang="en-US" altLang="zh-CN" b="1">
                <a:solidFill>
                  <a:srgbClr val="FF0000"/>
                </a:solidFill>
                <a:cs typeface="Times New Roman"/>
              </a:rPr>
              <a:t>B</a:t>
            </a:r>
            <a:r>
              <a:rPr lang="zh-CN" altLang="zh-CN" b="1">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3775623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72102"/>
            <a:ext cx="11567000" cy="5193202"/>
          </a:xfrm>
          <a:prstGeom prst="rect">
            <a:avLst/>
          </a:prstGeom>
        </p:spPr>
      </p:pic>
      <p:pic>
        <p:nvPicPr>
          <p:cNvPr id="10" name="译文.eps" descr="id:2147487336;FounderCES"/>
          <p:cNvPicPr/>
          <p:nvPr/>
        </p:nvPicPr>
        <p:blipFill>
          <a:blip r:embed="rId3"/>
          <a:stretch>
            <a:fillRect/>
          </a:stretch>
        </p:blipFill>
        <p:spPr>
          <a:xfrm>
            <a:off x="550590" y="3482609"/>
            <a:ext cx="1224136" cy="378439"/>
          </a:xfrm>
          <a:prstGeom prst="rect">
            <a:avLst/>
          </a:prstGeom>
        </p:spPr>
      </p:pic>
      <p:pic>
        <p:nvPicPr>
          <p:cNvPr id="11" name="分析.eps" descr="id:2147487343;FounderCES"/>
          <p:cNvPicPr/>
          <p:nvPr/>
        </p:nvPicPr>
        <p:blipFill>
          <a:blip r:embed="rId4"/>
          <a:stretch>
            <a:fillRect/>
          </a:stretch>
        </p:blipFill>
        <p:spPr>
          <a:xfrm>
            <a:off x="498522" y="4770656"/>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48507"/>
            <a:ext cx="11485848" cy="2065052"/>
          </a:xfrm>
        </p:spPr>
        <p:txBody>
          <a:bodyPr/>
          <a:lstStyle/>
          <a:p>
            <a:pPr hangingPunct="0">
              <a:lnSpc>
                <a:spcPct val="130000"/>
              </a:lnSpc>
              <a:spcAft>
                <a:spcPts val="0"/>
              </a:spcAft>
            </a:pPr>
            <a:r>
              <a:rPr lang="zh-CN" altLang="zh-CN" sz="3400">
                <a:solidFill>
                  <a:srgbClr val="FF0000"/>
                </a:solidFill>
                <a:cs typeface="Times New Roman"/>
              </a:rPr>
              <a:t> </a:t>
            </a:r>
            <a:r>
              <a:rPr lang="en-US" altLang="zh-CN" sz="3400">
                <a:solidFill>
                  <a:srgbClr val="000000"/>
                </a:solidFill>
                <a:cs typeface="Times New Roman"/>
              </a:rPr>
              <a:t>Reiz von Breuberg changed his name to Frankenstein in the early part of the 13th century, and this is why people called it Frankenstein Castle</a:t>
            </a:r>
            <a:r>
              <a:rPr lang="en-US" altLang="zh-CN" sz="3400" smtClean="0">
                <a:solidFill>
                  <a:srgbClr val="000000"/>
                </a:solidFill>
                <a:cs typeface="Times New Roman"/>
              </a:rPr>
              <a:t>.</a:t>
            </a:r>
            <a:endParaRPr lang="zh-CN" altLang="zh-CN" sz="3400">
              <a:solidFill>
                <a:srgbClr val="000000"/>
              </a:solidFill>
              <a:cs typeface="Times New Roman"/>
            </a:endParaRPr>
          </a:p>
        </p:txBody>
      </p:sp>
      <p:sp>
        <p:nvSpPr>
          <p:cNvPr id="7" name="内容占位符 2"/>
          <p:cNvSpPr txBox="1">
            <a:spLocks/>
          </p:cNvSpPr>
          <p:nvPr/>
        </p:nvSpPr>
        <p:spPr bwMode="auto">
          <a:xfrm>
            <a:off x="406574" y="3245016"/>
            <a:ext cx="11485848" cy="145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3400" smtClean="0">
                <a:solidFill>
                  <a:srgbClr val="000000"/>
                </a:solidFill>
                <a:ea typeface="楷体"/>
                <a:cs typeface="Times New Roman"/>
              </a:rPr>
              <a:t>              </a:t>
            </a:r>
            <a:r>
              <a:rPr lang="zh-CN" altLang="zh-CN" sz="3400" smtClean="0">
                <a:solidFill>
                  <a:srgbClr val="000000"/>
                </a:solidFill>
                <a:ea typeface="楷体"/>
                <a:cs typeface="Times New Roman"/>
              </a:rPr>
              <a:t>在</a:t>
            </a:r>
            <a:r>
              <a:rPr lang="en-US" altLang="zh-CN" sz="3400">
                <a:solidFill>
                  <a:srgbClr val="000000"/>
                </a:solidFill>
                <a:cs typeface="Times New Roman"/>
              </a:rPr>
              <a:t>13</a:t>
            </a:r>
            <a:r>
              <a:rPr lang="zh-CN" altLang="zh-CN" sz="3400">
                <a:solidFill>
                  <a:srgbClr val="000000"/>
                </a:solidFill>
                <a:ea typeface="楷体"/>
                <a:cs typeface="Times New Roman"/>
              </a:rPr>
              <a:t>世纪早期</a:t>
            </a:r>
            <a:r>
              <a:rPr lang="zh-CN" altLang="zh-CN" sz="3400">
                <a:solidFill>
                  <a:srgbClr val="000000"/>
                </a:solidFill>
                <a:cs typeface="Times New Roman"/>
              </a:rPr>
              <a:t>，</a:t>
            </a:r>
            <a:r>
              <a:rPr lang="zh-CN" altLang="zh-CN" sz="3400">
                <a:solidFill>
                  <a:srgbClr val="000000"/>
                </a:solidFill>
                <a:ea typeface="楷体"/>
                <a:cs typeface="Times New Roman"/>
              </a:rPr>
              <a:t>雷茨改名为弗兰肯斯坦</a:t>
            </a:r>
            <a:r>
              <a:rPr lang="zh-CN" altLang="zh-CN" sz="3400">
                <a:solidFill>
                  <a:srgbClr val="000000"/>
                </a:solidFill>
                <a:cs typeface="Times New Roman"/>
              </a:rPr>
              <a:t>，</a:t>
            </a:r>
            <a:r>
              <a:rPr lang="zh-CN" altLang="zh-CN" sz="3400">
                <a:solidFill>
                  <a:srgbClr val="000000"/>
                </a:solidFill>
                <a:ea typeface="楷体"/>
                <a:cs typeface="Times New Roman"/>
              </a:rPr>
              <a:t>这就是为什么人们称它为弗兰肯斯坦城堡。</a:t>
            </a:r>
            <a:endParaRPr lang="zh-CN" altLang="zh-CN" sz="3400">
              <a:solidFill>
                <a:srgbClr val="000000"/>
              </a:solidFill>
              <a:cs typeface="Times New Roman"/>
            </a:endParaRPr>
          </a:p>
        </p:txBody>
      </p:sp>
      <p:sp>
        <p:nvSpPr>
          <p:cNvPr id="9" name="内容占位符 2"/>
          <p:cNvSpPr txBox="1">
            <a:spLocks/>
          </p:cNvSpPr>
          <p:nvPr/>
        </p:nvSpPr>
        <p:spPr bwMode="auto">
          <a:xfrm>
            <a:off x="478582" y="4492524"/>
            <a:ext cx="11485848"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400" smtClean="0">
                <a:solidFill>
                  <a:srgbClr val="000000"/>
                </a:solidFill>
                <a:cs typeface="Times New Roman"/>
              </a:rPr>
              <a:t>            </a:t>
            </a:r>
            <a:r>
              <a:rPr lang="zh-CN" altLang="zh-CN" sz="3400" smtClean="0">
                <a:solidFill>
                  <a:srgbClr val="000000"/>
                </a:solidFill>
                <a:cs typeface="Times New Roman"/>
              </a:rPr>
              <a:t>这</a:t>
            </a:r>
            <a:r>
              <a:rPr lang="zh-CN" altLang="zh-CN" sz="3400">
                <a:solidFill>
                  <a:srgbClr val="000000"/>
                </a:solidFill>
                <a:cs typeface="Times New Roman"/>
              </a:rPr>
              <a:t>是一个由</a:t>
            </a:r>
            <a:r>
              <a:rPr lang="en-US" altLang="zh-CN" sz="3400">
                <a:solidFill>
                  <a:srgbClr val="000000"/>
                </a:solidFill>
                <a:cs typeface="Times New Roman"/>
              </a:rPr>
              <a:t>and</a:t>
            </a:r>
            <a:r>
              <a:rPr lang="zh-CN" altLang="zh-CN" sz="3400">
                <a:solidFill>
                  <a:srgbClr val="000000"/>
                </a:solidFill>
                <a:cs typeface="Times New Roman"/>
              </a:rPr>
              <a:t>连接的并列句。</a:t>
            </a:r>
            <a:r>
              <a:rPr lang="en-US" altLang="zh-CN" sz="3400">
                <a:solidFill>
                  <a:srgbClr val="000000"/>
                </a:solidFill>
                <a:cs typeface="Times New Roman"/>
              </a:rPr>
              <a:t>“why people called it Frankenstein Castle”</a:t>
            </a:r>
            <a:r>
              <a:rPr lang="zh-CN" altLang="zh-CN" sz="3400">
                <a:solidFill>
                  <a:srgbClr val="000000"/>
                </a:solidFill>
                <a:cs typeface="Times New Roman"/>
              </a:rPr>
              <a:t>是表语从句。</a:t>
            </a:r>
          </a:p>
        </p:txBody>
      </p:sp>
    </p:spTree>
    <p:extLst>
      <p:ext uri="{BB962C8B-B14F-4D97-AF65-F5344CB8AC3E}">
        <p14:creationId xmlns:p14="http://schemas.microsoft.com/office/powerpoint/2010/main" val="4052711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83915" y="2242964"/>
            <a:ext cx="3024336" cy="790377"/>
          </a:xfrm>
          <a:prstGeom prst="rect">
            <a:avLst/>
          </a:prstGeom>
        </p:spPr>
      </p:pic>
      <p:sp>
        <p:nvSpPr>
          <p:cNvPr id="6" name="内容占位符 1"/>
          <p:cNvSpPr>
            <a:spLocks noGrp="1"/>
          </p:cNvSpPr>
          <p:nvPr>
            <p:ph idx="1"/>
          </p:nvPr>
        </p:nvSpPr>
        <p:spPr>
          <a:xfrm>
            <a:off x="360854" y="2217638"/>
            <a:ext cx="11485848" cy="1754326"/>
          </a:xfrm>
        </p:spPr>
        <p:txBody>
          <a:bodyPr/>
          <a:lstStyle/>
          <a:p>
            <a:pPr algn="dist"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a:t>
            </a:r>
            <a:r>
              <a:rPr lang="zh-CN" altLang="zh-CN">
                <a:solidFill>
                  <a:srgbClr val="000000"/>
                </a:solidFill>
                <a:ea typeface="楷体"/>
                <a:cs typeface="Times New Roman"/>
              </a:rPr>
              <a:t>主要介绍了</a:t>
            </a:r>
            <a:r>
              <a:rPr lang="en-US" altLang="zh-CN">
                <a:solidFill>
                  <a:srgbClr val="000000"/>
                </a:solidFill>
                <a:latin typeface="+mj-ea"/>
                <a:ea typeface="+mj-ea"/>
                <a:cs typeface="Times New Roman"/>
              </a:rPr>
              <a:t>“</a:t>
            </a:r>
            <a:r>
              <a:rPr lang="zh-CN" altLang="zh-CN">
                <a:solidFill>
                  <a:srgbClr val="000000"/>
                </a:solidFill>
                <a:ea typeface="楷体"/>
                <a:cs typeface="Times New Roman"/>
              </a:rPr>
              <a:t>欧洲城堡</a:t>
            </a:r>
            <a:r>
              <a:rPr lang="en-US" altLang="zh-CN">
                <a:solidFill>
                  <a:srgbClr val="000000"/>
                </a:solidFill>
                <a:latin typeface="+mj-ea"/>
                <a:ea typeface="+mj-ea"/>
                <a:cs typeface="Times New Roman"/>
              </a:rPr>
              <a:t>”</a:t>
            </a:r>
            <a:r>
              <a:rPr lang="zh-CN" altLang="zh-CN">
                <a:solidFill>
                  <a:srgbClr val="000000"/>
                </a:solidFill>
                <a:ea typeface="楷体"/>
                <a:cs typeface="Times New Roman"/>
              </a:rPr>
              <a:t>之旅</a:t>
            </a:r>
            <a:r>
              <a:rPr lang="zh-CN" altLang="zh-CN" smtClean="0">
                <a:solidFill>
                  <a:srgbClr val="000000"/>
                </a:solidFill>
                <a:ea typeface="楷体"/>
                <a:cs typeface="Times New Roman"/>
              </a:rPr>
              <a:t>的</a:t>
            </a:r>
            <a:endParaRPr lang="en-US" altLang="zh-CN" smtClean="0">
              <a:solidFill>
                <a:srgbClr val="000000"/>
              </a:solidFill>
              <a:ea typeface="楷体"/>
              <a:cs typeface="Times New Roman"/>
            </a:endParaRPr>
          </a:p>
          <a:p>
            <a:pPr hangingPunct="0">
              <a:spcAft>
                <a:spcPts val="0"/>
              </a:spcAft>
            </a:pPr>
            <a:r>
              <a:rPr lang="zh-CN" altLang="zh-CN" smtClean="0">
                <a:solidFill>
                  <a:srgbClr val="000000"/>
                </a:solidFill>
                <a:ea typeface="楷体"/>
                <a:cs typeface="Times New Roman"/>
              </a:rPr>
              <a:t>计划。</a:t>
            </a:r>
            <a:endParaRPr lang="zh-CN" altLang="zh-CN" sz="900">
              <a:solidFill>
                <a:srgbClr val="000000"/>
              </a:solidFill>
              <a:cs typeface="Times New Roman"/>
            </a:endParaRPr>
          </a:p>
        </p:txBody>
      </p:sp>
      <p:sp>
        <p:nvSpPr>
          <p:cNvPr id="7" name="内容占位符 1"/>
          <p:cNvSpPr txBox="1">
            <a:spLocks/>
          </p:cNvSpPr>
          <p:nvPr/>
        </p:nvSpPr>
        <p:spPr bwMode="auto">
          <a:xfrm>
            <a:off x="360854" y="3762955"/>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天津河西区期中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483915" y="836712"/>
            <a:ext cx="10892742" cy="1409876"/>
          </a:xfrm>
          <a:prstGeom prst="rect">
            <a:avLst/>
          </a:prstGeom>
        </p:spPr>
      </p:pic>
    </p:spTree>
    <p:extLst>
      <p:ext uri="{BB962C8B-B14F-4D97-AF65-F5344CB8AC3E}">
        <p14:creationId xmlns:p14="http://schemas.microsoft.com/office/powerpoint/2010/main" val="1675533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6041462"/>
          </a:xfrm>
        </p:spPr>
        <p:txBody>
          <a:bodyPr/>
          <a:lstStyle/>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Here’s the travel plan for our “Castles</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城堡</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Europe” tour. We hope you enjoy it.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Leeds</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Castle</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Maidstone</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England</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Standing in the middle of a lake, Leeds Castle is the perfect castle. You’ll see the place where King Edward I, Richard Ⅱ and Henry Ⅴ held court. England’s most famous king, Henry Ⅶ</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built many parts of the castle, including a wonderful hall in 1517.</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62664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978735"/>
          </a:xfrm>
        </p:spPr>
        <p:txBody>
          <a:bodyPr/>
          <a:lstStyle/>
          <a:p>
            <a:pPr indent="715963"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Windsor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Castle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Windsor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England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one of the homes of the British Royal family. It’s the biggest castle where people can live in the world. William, the Conqueror built it soon after his arrival in England in 1066. We’re meeting outside for a special guided tour by a local historian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12876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Neuschwanstein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Castle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Schwangau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Germany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palace was built for King Ludwig Ⅱ of Bavaria in the 19th century, but he died before it was finished. Its name means “NewSwan Stone”. The castle was said to be the model for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one in the Disney film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Sleeping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will be the first of two castles that we’re visiting in Germany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15102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20134"/>
            <a:ext cx="11485848" cy="5923348"/>
          </a:xfrm>
        </p:spPr>
        <p:txBody>
          <a:bodyPr/>
          <a:lstStyle/>
          <a:p>
            <a:pPr indent="715963" hangingPunct="0">
              <a:lnSpc>
                <a:spcPct val="140000"/>
              </a:lnSpc>
              <a:spcAft>
                <a:spcPts val="0"/>
              </a:spcAft>
            </a:pPr>
            <a:r>
              <a:rPr lang="en-US" altLang="zh-CN" sz="3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Frankenstein</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Castle</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Darmstadt</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Germany</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715963"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castle has no connection</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关系</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 writer Mary Shelly or her novel </a:t>
            </a:r>
            <a:r>
              <a:rPr lang="en-US" altLang="zh-CN" sz="35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Frankenstein</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Reiz von Breuberg built the original castle in the early part of the 13th century. Reiz von Breuberg changed his name to Frankenstein in the early part of the 13th century, and this is why people called it Frankenstein Castle. We’re going to spend the night in a village right next to the castle</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438411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Leeds Castle is located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next to a lake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between two lakes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near to a lake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middle of the lake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1107604" y="937295"/>
            <a:ext cx="518091" cy="646331"/>
          </a:xfrm>
          <a:prstGeom prst="rect">
            <a:avLst/>
          </a:prstGeom>
          <a:noFill/>
        </p:spPr>
        <p:txBody>
          <a:bodyPr wrap="none" rtlCol="0">
            <a:spAutoFit/>
          </a:bodyPr>
          <a:lstStyle/>
          <a:p>
            <a:pPr algn="ctr"/>
            <a:r>
              <a:rPr lang="en-US" altLang="zh-CN" sz="3600" smtClean="0">
                <a:latin typeface="Times New Roman"/>
                <a:ea typeface="宋体"/>
              </a:rPr>
              <a:t>D</a:t>
            </a:r>
            <a:endParaRPr lang="zh-CN" altLang="en-US" sz="3600"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959784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细节理解题。根据第二段中的</a:t>
            </a:r>
            <a:r>
              <a:rPr lang="en-US" altLang="zh-CN" b="1">
                <a:solidFill>
                  <a:srgbClr val="FF0000"/>
                </a:solidFill>
                <a:cs typeface="Times New Roman"/>
              </a:rPr>
              <a:t>“Standing in the middle of a lake, Leeds Castle is the perfect castle.”</a:t>
            </a:r>
            <a:r>
              <a:rPr lang="zh-CN" altLang="zh-CN" b="1">
                <a:solidFill>
                  <a:srgbClr val="FF0000"/>
                </a:solidFill>
                <a:cs typeface="Times New Roman"/>
              </a:rPr>
              <a:t>可知，利兹城堡位于湖的中央。故选</a:t>
            </a:r>
            <a:r>
              <a:rPr lang="en-US" altLang="zh-CN" b="1">
                <a:solidFill>
                  <a:srgbClr val="FF0000"/>
                </a:solidFill>
                <a:cs typeface="Times New Roman"/>
              </a:rPr>
              <a:t>D</a:t>
            </a:r>
            <a:r>
              <a:rPr lang="zh-CN" altLang="zh-CN" b="1">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290316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39504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lives in Windsor Castle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Tourists.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Local people.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British Royal family.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Nobody.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1" hangingPunct="0">
              <a:spcAft>
                <a:spcPts val="0"/>
              </a:spcAft>
            </a:pPr>
            <a:endParaRPr lang="en-US" altLang="zh-CN" sz="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lvl="1" hangingPunct="0">
              <a:spcAft>
                <a:spcPts val="0"/>
              </a:spcAft>
            </a:pPr>
            <a:endParaRPr lang="zh-CN" altLang="zh-CN" sz="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1088554" y="937295"/>
            <a:ext cx="518091" cy="646331"/>
          </a:xfrm>
          <a:prstGeom prst="rect">
            <a:avLst/>
          </a:prstGeom>
          <a:noFill/>
        </p:spPr>
        <p:txBody>
          <a:bodyPr wrap="none" rtlCol="0">
            <a:spAutoFit/>
          </a:bodyPr>
          <a:lstStyle/>
          <a:p>
            <a:pPr algn="ctr"/>
            <a:r>
              <a:rPr lang="en-US" altLang="zh-CN" sz="3600" smtClean="0">
                <a:latin typeface="Times New Roman"/>
                <a:ea typeface="宋体"/>
              </a:rPr>
              <a:t>C</a:t>
            </a:r>
            <a:endParaRPr lang="zh-CN" altLang="en-US" sz="3600"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57299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743</Words>
  <Application>Microsoft Office PowerPoint</Application>
  <PresentationFormat>自定义</PresentationFormat>
  <Paragraphs>53</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2025-09-13T09:07:26Z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